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77" d="100"/>
          <a:sy n="77" d="100"/>
        </p:scale>
        <p:origin x="2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DA9C971-51CC-4E59-9A6F-D041BD0B7413}" type="datetimeFigureOut">
              <a:rPr lang="en-US" smtClean="0"/>
              <a:t>10/16/2016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C5839-DF0E-4A1A-BC5E-D39822BCF70B}" type="slidenum">
              <a:rPr lang="en-US" smtClean="0"/>
              <a:t>‹#›</a:t>
            </a:fld>
            <a:endParaRPr lang="en-US"/>
          </a:p>
        </p:txBody>
      </p:sp>
    </p:spTree>
    <p:extLst>
      <p:ext uri="{BB962C8B-B14F-4D97-AF65-F5344CB8AC3E}">
        <p14:creationId xmlns:p14="http://schemas.microsoft.com/office/powerpoint/2010/main" val="337215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8DA9C971-51CC-4E59-9A6F-D041BD0B7413}" type="datetimeFigureOut">
              <a:rPr lang="en-US" smtClean="0"/>
              <a:t>10/16/2016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C5839-DF0E-4A1A-BC5E-D39822BCF70B}" type="slidenum">
              <a:rPr lang="en-US" smtClean="0"/>
              <a:t>‹#›</a:t>
            </a:fld>
            <a:endParaRPr lang="en-US"/>
          </a:p>
        </p:txBody>
      </p:sp>
    </p:spTree>
    <p:extLst>
      <p:ext uri="{BB962C8B-B14F-4D97-AF65-F5344CB8AC3E}">
        <p14:creationId xmlns:p14="http://schemas.microsoft.com/office/powerpoint/2010/main" val="2300612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8DA9C971-51CC-4E59-9A6F-D041BD0B7413}" type="datetimeFigureOut">
              <a:rPr lang="en-US" smtClean="0"/>
              <a:t>10/16/2016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C5839-DF0E-4A1A-BC5E-D39822BCF70B}" type="slidenum">
              <a:rPr lang="en-US" smtClean="0"/>
              <a:t>‹#›</a:t>
            </a:fld>
            <a:endParaRPr lang="en-US"/>
          </a:p>
        </p:txBody>
      </p:sp>
    </p:spTree>
    <p:extLst>
      <p:ext uri="{BB962C8B-B14F-4D97-AF65-F5344CB8AC3E}">
        <p14:creationId xmlns:p14="http://schemas.microsoft.com/office/powerpoint/2010/main" val="3118252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8DA9C971-51CC-4E59-9A6F-D041BD0B7413}" type="datetimeFigureOut">
              <a:rPr lang="en-US" smtClean="0"/>
              <a:t>10/16/2016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C5839-DF0E-4A1A-BC5E-D39822BCF70B}" type="slidenum">
              <a:rPr lang="en-US" smtClean="0"/>
              <a:t>‹#›</a:t>
            </a:fld>
            <a:endParaRPr lang="en-US"/>
          </a:p>
        </p:txBody>
      </p:sp>
    </p:spTree>
    <p:extLst>
      <p:ext uri="{BB962C8B-B14F-4D97-AF65-F5344CB8AC3E}">
        <p14:creationId xmlns:p14="http://schemas.microsoft.com/office/powerpoint/2010/main" val="1462183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A9C971-51CC-4E59-9A6F-D041BD0B7413}" type="datetimeFigureOut">
              <a:rPr lang="en-US" smtClean="0"/>
              <a:t>10/16/2016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C5839-DF0E-4A1A-BC5E-D39822BCF70B}" type="slidenum">
              <a:rPr lang="en-US" smtClean="0"/>
              <a:t>‹#›</a:t>
            </a:fld>
            <a:endParaRPr lang="en-US"/>
          </a:p>
        </p:txBody>
      </p:sp>
    </p:spTree>
    <p:extLst>
      <p:ext uri="{BB962C8B-B14F-4D97-AF65-F5344CB8AC3E}">
        <p14:creationId xmlns:p14="http://schemas.microsoft.com/office/powerpoint/2010/main" val="3186301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Date Placeholder 4"/>
          <p:cNvSpPr>
            <a:spLocks noGrp="1"/>
          </p:cNvSpPr>
          <p:nvPr>
            <p:ph type="dt" sz="half" idx="10"/>
          </p:nvPr>
        </p:nvSpPr>
        <p:spPr/>
        <p:txBody>
          <a:bodyPr/>
          <a:lstStyle/>
          <a:p>
            <a:fld id="{8DA9C971-51CC-4E59-9A6F-D041BD0B7413}" type="datetimeFigureOut">
              <a:rPr lang="en-US" smtClean="0"/>
              <a:t>10/16/2016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C5839-DF0E-4A1A-BC5E-D39822BCF70B}" type="slidenum">
              <a:rPr lang="en-US" smtClean="0"/>
              <a:t>‹#›</a:t>
            </a:fld>
            <a:endParaRPr lang="en-US"/>
          </a:p>
        </p:txBody>
      </p:sp>
    </p:spTree>
    <p:extLst>
      <p:ext uri="{BB962C8B-B14F-4D97-AF65-F5344CB8AC3E}">
        <p14:creationId xmlns:p14="http://schemas.microsoft.com/office/powerpoint/2010/main" val="195442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7" name="Date Placeholder 6"/>
          <p:cNvSpPr>
            <a:spLocks noGrp="1"/>
          </p:cNvSpPr>
          <p:nvPr>
            <p:ph type="dt" sz="half" idx="10"/>
          </p:nvPr>
        </p:nvSpPr>
        <p:spPr/>
        <p:txBody>
          <a:bodyPr/>
          <a:lstStyle/>
          <a:p>
            <a:fld id="{8DA9C971-51CC-4E59-9A6F-D041BD0B7413}" type="datetimeFigureOut">
              <a:rPr lang="en-US" smtClean="0"/>
              <a:t>10/16/2016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DC5839-DF0E-4A1A-BC5E-D39822BCF70B}" type="slidenum">
              <a:rPr lang="en-US" smtClean="0"/>
              <a:t>‹#›</a:t>
            </a:fld>
            <a:endParaRPr lang="en-US"/>
          </a:p>
        </p:txBody>
      </p:sp>
    </p:spTree>
    <p:extLst>
      <p:ext uri="{BB962C8B-B14F-4D97-AF65-F5344CB8AC3E}">
        <p14:creationId xmlns:p14="http://schemas.microsoft.com/office/powerpoint/2010/main" val="1239736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DA9C971-51CC-4E59-9A6F-D041BD0B7413}" type="datetimeFigureOut">
              <a:rPr lang="en-US" smtClean="0"/>
              <a:t>10/16/2016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DC5839-DF0E-4A1A-BC5E-D39822BCF70B}" type="slidenum">
              <a:rPr lang="en-US" smtClean="0"/>
              <a:t>‹#›</a:t>
            </a:fld>
            <a:endParaRPr lang="en-US"/>
          </a:p>
        </p:txBody>
      </p:sp>
    </p:spTree>
    <p:extLst>
      <p:ext uri="{BB962C8B-B14F-4D97-AF65-F5344CB8AC3E}">
        <p14:creationId xmlns:p14="http://schemas.microsoft.com/office/powerpoint/2010/main" val="3687597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A9C971-51CC-4E59-9A6F-D041BD0B7413}" type="datetimeFigureOut">
              <a:rPr lang="en-US" smtClean="0"/>
              <a:t>10/16/2016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DC5839-DF0E-4A1A-BC5E-D39822BCF70B}" type="slidenum">
              <a:rPr lang="en-US" smtClean="0"/>
              <a:t>‹#›</a:t>
            </a:fld>
            <a:endParaRPr lang="en-US"/>
          </a:p>
        </p:txBody>
      </p:sp>
    </p:spTree>
    <p:extLst>
      <p:ext uri="{BB962C8B-B14F-4D97-AF65-F5344CB8AC3E}">
        <p14:creationId xmlns:p14="http://schemas.microsoft.com/office/powerpoint/2010/main" val="3739277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A9C971-51CC-4E59-9A6F-D041BD0B7413}" type="datetimeFigureOut">
              <a:rPr lang="en-US" smtClean="0"/>
              <a:t>10/16/2016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C5839-DF0E-4A1A-BC5E-D39822BCF70B}" type="slidenum">
              <a:rPr lang="en-US" smtClean="0"/>
              <a:t>‹#›</a:t>
            </a:fld>
            <a:endParaRPr lang="en-US"/>
          </a:p>
        </p:txBody>
      </p:sp>
    </p:spTree>
    <p:extLst>
      <p:ext uri="{BB962C8B-B14F-4D97-AF65-F5344CB8AC3E}">
        <p14:creationId xmlns:p14="http://schemas.microsoft.com/office/powerpoint/2010/main" val="1349027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A9C971-51CC-4E59-9A6F-D041BD0B7413}" type="datetimeFigureOut">
              <a:rPr lang="en-US" smtClean="0"/>
              <a:t>10/16/2016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C5839-DF0E-4A1A-BC5E-D39822BCF70B}" type="slidenum">
              <a:rPr lang="en-US" smtClean="0"/>
              <a:t>‹#›</a:t>
            </a:fld>
            <a:endParaRPr lang="en-US"/>
          </a:p>
        </p:txBody>
      </p:sp>
    </p:spTree>
    <p:extLst>
      <p:ext uri="{BB962C8B-B14F-4D97-AF65-F5344CB8AC3E}">
        <p14:creationId xmlns:p14="http://schemas.microsoft.com/office/powerpoint/2010/main" val="2649917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9C971-51CC-4E59-9A6F-D041BD0B7413}" type="datetimeFigureOut">
              <a:rPr lang="en-US" smtClean="0"/>
              <a:t>10/16/2016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DC5839-DF0E-4A1A-BC5E-D39822BCF70B}" type="slidenum">
              <a:rPr lang="en-US" smtClean="0"/>
              <a:t>‹#›</a:t>
            </a:fld>
            <a:endParaRPr lang="en-US"/>
          </a:p>
        </p:txBody>
      </p:sp>
    </p:spTree>
    <p:extLst>
      <p:ext uri="{BB962C8B-B14F-4D97-AF65-F5344CB8AC3E}">
        <p14:creationId xmlns:p14="http://schemas.microsoft.com/office/powerpoint/2010/main" val="251593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raise.me/signup"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dirty="0">
                <a:solidFill>
                  <a:schemeClr val="accent1">
                    <a:lumMod val="75000"/>
                  </a:schemeClr>
                </a:solidFill>
                <a:latin typeface="Arial Black" panose="020B0A04020102020204" pitchFamily="34" charset="0"/>
              </a:rPr>
              <a:t>RAISE.ME</a:t>
            </a:r>
          </a:p>
        </p:txBody>
      </p:sp>
      <p:sp>
        <p:nvSpPr>
          <p:cNvPr id="5" name="Subtitle 4"/>
          <p:cNvSpPr>
            <a:spLocks noGrp="1"/>
          </p:cNvSpPr>
          <p:nvPr>
            <p:ph type="subTitle" idx="1"/>
          </p:nvPr>
        </p:nvSpPr>
        <p:spPr/>
        <p:txBody>
          <a:bodyPr/>
          <a:lstStyle/>
          <a:p>
            <a:r>
              <a:rPr lang="en-US" dirty="0">
                <a:solidFill>
                  <a:srgbClr val="0070C0"/>
                </a:solidFill>
              </a:rPr>
              <a:t>Micro-Scholarships</a:t>
            </a:r>
          </a:p>
          <a:p>
            <a:r>
              <a:rPr lang="en-US" dirty="0">
                <a:solidFill>
                  <a:srgbClr val="0070C0"/>
                </a:solidFill>
              </a:rPr>
              <a:t> Beginning Freshman Year of High School </a:t>
            </a:r>
          </a:p>
        </p:txBody>
      </p:sp>
      <p:pic>
        <p:nvPicPr>
          <p:cNvPr id="6" name="05 For the Love of Mone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3256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209"/>
            <a:ext cx="10515600" cy="1139868"/>
          </a:xfrm>
        </p:spPr>
        <p:txBody>
          <a:bodyPr/>
          <a:lstStyle/>
          <a:p>
            <a:pPr algn="ctr"/>
            <a:r>
              <a:rPr lang="en-US" b="1" dirty="0">
                <a:solidFill>
                  <a:srgbClr val="0070C0"/>
                </a:solidFill>
              </a:rPr>
              <a:t>Hello, College!</a:t>
            </a:r>
          </a:p>
        </p:txBody>
      </p:sp>
      <p:sp>
        <p:nvSpPr>
          <p:cNvPr id="3" name="Content Placeholder 2"/>
          <p:cNvSpPr>
            <a:spLocks noGrp="1"/>
          </p:cNvSpPr>
          <p:nvPr>
            <p:ph idx="1"/>
          </p:nvPr>
        </p:nvSpPr>
        <p:spPr>
          <a:xfrm>
            <a:off x="288099" y="1114816"/>
            <a:ext cx="11065701" cy="5062147"/>
          </a:xfrm>
        </p:spPr>
        <p:txBody>
          <a:bodyPr>
            <a:normAutofit lnSpcReduction="10000"/>
          </a:bodyPr>
          <a:lstStyle/>
          <a:p>
            <a:r>
              <a:rPr lang="en-US" dirty="0"/>
              <a:t>You’re now ready to follow colleges! To get started, we’ve shown you a few suggestions. Choose as many as you’d like — the more you select, the more scholarship options you can access. </a:t>
            </a:r>
          </a:p>
          <a:p>
            <a:r>
              <a:rPr lang="en-US" dirty="0"/>
              <a:t>When you follow a school, you can see what each college requires in order to earn scholarship money (as well as other helpful tips, like what you need to do to apply to that college). If you meet the eligibility requirements of a school you’re following, you will automatically start earning money there every time you add an accomplishment on </a:t>
            </a:r>
            <a:r>
              <a:rPr lang="en-US" dirty="0">
                <a:solidFill>
                  <a:srgbClr val="0070C0"/>
                </a:solidFill>
              </a:rPr>
              <a:t>Raise.me. </a:t>
            </a:r>
          </a:p>
          <a:p>
            <a:r>
              <a:rPr lang="en-US" dirty="0"/>
              <a:t>If there is a college that you would like to see offering micro-scholarships on </a:t>
            </a:r>
            <a:r>
              <a:rPr lang="en-US" dirty="0">
                <a:solidFill>
                  <a:srgbClr val="0070C0"/>
                </a:solidFill>
              </a:rPr>
              <a:t>Raise.me</a:t>
            </a:r>
            <a:r>
              <a:rPr lang="en-US" dirty="0"/>
              <a:t>, you can always go to the Colleges page and follow that college, and we’ll let you know when that college is added. </a:t>
            </a:r>
          </a:p>
          <a:p>
            <a:r>
              <a:rPr lang="en-US" dirty="0"/>
              <a:t>Click “Follow &amp; Continue”...</a:t>
            </a:r>
          </a:p>
          <a:p>
            <a:pPr marL="0" indent="0">
              <a:buNone/>
            </a:pPr>
            <a:endParaRPr lang="en-US" dirty="0"/>
          </a:p>
        </p:txBody>
      </p:sp>
    </p:spTree>
    <p:extLst>
      <p:ext uri="{BB962C8B-B14F-4D97-AF65-F5344CB8AC3E}">
        <p14:creationId xmlns:p14="http://schemas.microsoft.com/office/powerpoint/2010/main" val="3827318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Start Adding to Earn!</a:t>
            </a:r>
          </a:p>
        </p:txBody>
      </p:sp>
      <p:sp>
        <p:nvSpPr>
          <p:cNvPr id="3" name="Content Placeholder 2"/>
          <p:cNvSpPr>
            <a:spLocks noGrp="1"/>
          </p:cNvSpPr>
          <p:nvPr>
            <p:ph idx="1"/>
          </p:nvPr>
        </p:nvSpPr>
        <p:spPr/>
        <p:txBody>
          <a:bodyPr/>
          <a:lstStyle/>
          <a:p>
            <a:r>
              <a:rPr lang="en-US" dirty="0"/>
              <a:t>Congratulations, you now have a Raise.me account! Let’s pick something you’ve done to add to your profile to start earning scholarship money.</a:t>
            </a:r>
          </a:p>
          <a:p>
            <a:endParaRPr lang="en-US" dirty="0"/>
          </a:p>
          <a:p>
            <a:r>
              <a:rPr lang="en-US" dirty="0"/>
              <a:t>Do you play a sport? Have you earned a good grade? Are you part of a school club? Add anything you have done or accomplished now…</a:t>
            </a:r>
          </a:p>
          <a:p>
            <a:endParaRPr lang="en-US" dirty="0"/>
          </a:p>
        </p:txBody>
      </p:sp>
    </p:spTree>
    <p:extLst>
      <p:ext uri="{BB962C8B-B14F-4D97-AF65-F5344CB8AC3E}">
        <p14:creationId xmlns:p14="http://schemas.microsoft.com/office/powerpoint/2010/main" val="4177449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2"/>
          <a:srcRect t="10895" r="2" b="2"/>
          <a:stretch/>
        </p:blipFill>
        <p:spPr>
          <a:xfrm>
            <a:off x="6090613" y="640082"/>
            <a:ext cx="5461724" cy="5577837"/>
          </a:xfrm>
          <a:prstGeom prst="rect">
            <a:avLst/>
          </a:prstGeom>
          <a:effectLst/>
        </p:spPr>
      </p:pic>
      <p:sp>
        <p:nvSpPr>
          <p:cNvPr id="2" name="Title 1"/>
          <p:cNvSpPr>
            <a:spLocks noGrp="1"/>
          </p:cNvSpPr>
          <p:nvPr>
            <p:ph type="title"/>
          </p:nvPr>
        </p:nvSpPr>
        <p:spPr>
          <a:xfrm>
            <a:off x="112735" y="187891"/>
            <a:ext cx="5663226" cy="1578280"/>
          </a:xfrm>
        </p:spPr>
        <p:txBody>
          <a:bodyPr>
            <a:normAutofit/>
          </a:bodyPr>
          <a:lstStyle/>
          <a:p>
            <a:pPr algn="ctr"/>
            <a:r>
              <a:rPr lang="en-US" dirty="0">
                <a:solidFill>
                  <a:srgbClr val="0070C0"/>
                </a:solidFill>
              </a:rPr>
              <a:t>Continue to Add to Your Portfolio</a:t>
            </a:r>
          </a:p>
        </p:txBody>
      </p:sp>
      <p:sp>
        <p:nvSpPr>
          <p:cNvPr id="8" name="Content Placeholder 7"/>
          <p:cNvSpPr>
            <a:spLocks noGrp="1"/>
          </p:cNvSpPr>
          <p:nvPr>
            <p:ph idx="1"/>
          </p:nvPr>
        </p:nvSpPr>
        <p:spPr>
          <a:xfrm>
            <a:off x="250522" y="1766172"/>
            <a:ext cx="5525438" cy="4860096"/>
          </a:xfrm>
        </p:spPr>
        <p:txBody>
          <a:bodyPr>
            <a:normAutofit fontScale="92500" lnSpcReduction="10000"/>
          </a:bodyPr>
          <a:lstStyle/>
          <a:p>
            <a:r>
              <a:rPr lang="en-US" dirty="0"/>
              <a:t>For example, add a course and your grades — then click “Save + Add Another” to fill up your profile!</a:t>
            </a:r>
          </a:p>
          <a:p>
            <a:r>
              <a:rPr lang="en-US" dirty="0"/>
              <a:t>Take a minute to add something you’ve achieved — a sport, activity, community service, awards, college events, a grade... the list goes on!</a:t>
            </a:r>
          </a:p>
          <a:p>
            <a:r>
              <a:rPr lang="en-US" dirty="0"/>
              <a:t>All of these accomplishments are saved to your Portfolio page on </a:t>
            </a:r>
            <a:r>
              <a:rPr lang="en-US" dirty="0">
                <a:solidFill>
                  <a:srgbClr val="0070C0"/>
                </a:solidFill>
              </a:rPr>
              <a:t>Raise.me</a:t>
            </a:r>
            <a:r>
              <a:rPr lang="en-US" dirty="0"/>
              <a:t>. This is where you will list the things you achieve in high school each month, and your achievements will determine how much money you earn</a:t>
            </a:r>
          </a:p>
          <a:p>
            <a:endParaRPr lang="en-US" dirty="0"/>
          </a:p>
        </p:txBody>
      </p:sp>
    </p:spTree>
    <p:extLst>
      <p:ext uri="{BB962C8B-B14F-4D97-AF65-F5344CB8AC3E}">
        <p14:creationId xmlns:p14="http://schemas.microsoft.com/office/powerpoint/2010/main" val="2493657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2943"/>
            <a:ext cx="10515600" cy="1277654"/>
          </a:xfrm>
        </p:spPr>
        <p:txBody>
          <a:bodyPr>
            <a:normAutofit/>
          </a:bodyPr>
          <a:lstStyle/>
          <a:p>
            <a:pPr algn="ctr"/>
            <a:r>
              <a:rPr lang="en-US" sz="8000" b="1" dirty="0">
                <a:solidFill>
                  <a:srgbClr val="0070C0"/>
                </a:solidFill>
              </a:rPr>
              <a:t>Congrats!</a:t>
            </a:r>
          </a:p>
        </p:txBody>
      </p:sp>
      <p:sp>
        <p:nvSpPr>
          <p:cNvPr id="3" name="Content Placeholder 2"/>
          <p:cNvSpPr>
            <a:spLocks noGrp="1"/>
          </p:cNvSpPr>
          <p:nvPr>
            <p:ph idx="1"/>
          </p:nvPr>
        </p:nvSpPr>
        <p:spPr>
          <a:xfrm>
            <a:off x="838200" y="1365337"/>
            <a:ext cx="10515600" cy="4811626"/>
          </a:xfrm>
        </p:spPr>
        <p:txBody>
          <a:bodyPr>
            <a:normAutofit/>
          </a:bodyPr>
          <a:lstStyle/>
          <a:p>
            <a:r>
              <a:rPr lang="en-US" dirty="0">
                <a:solidFill>
                  <a:srgbClr val="0070C0"/>
                </a:solidFill>
              </a:rPr>
              <a:t>You just earned your first micro-scholarship! </a:t>
            </a:r>
          </a:p>
          <a:p>
            <a:r>
              <a:rPr lang="en-US" dirty="0">
                <a:solidFill>
                  <a:srgbClr val="0070C0"/>
                </a:solidFill>
              </a:rPr>
              <a:t>If you haven’t earned an A or a B yet in a course, that’s okay — now you know that if you work hard to earn good grades, it can help you earn a lot of money for college and get accepted into more colleges.</a:t>
            </a:r>
          </a:p>
          <a:p>
            <a:r>
              <a:rPr lang="en-US" dirty="0">
                <a:solidFill>
                  <a:srgbClr val="0070C0"/>
                </a:solidFill>
              </a:rPr>
              <a:t>Once you save your good grades and extracurricular activities to your profile, you can see immediately how much you earn for eligible colleges. </a:t>
            </a:r>
          </a:p>
          <a:p>
            <a:r>
              <a:rPr lang="en-US" dirty="0">
                <a:solidFill>
                  <a:srgbClr val="0070C0"/>
                </a:solidFill>
              </a:rPr>
              <a:t>Let’s take a couple of minutes to add some more things to your profile...</a:t>
            </a:r>
          </a:p>
          <a:p>
            <a:endParaRPr lang="en-US" dirty="0"/>
          </a:p>
        </p:txBody>
      </p:sp>
    </p:spTree>
    <p:extLst>
      <p:ext uri="{BB962C8B-B14F-4D97-AF65-F5344CB8AC3E}">
        <p14:creationId xmlns:p14="http://schemas.microsoft.com/office/powerpoint/2010/main" val="21385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209"/>
            <a:ext cx="10515600" cy="1377862"/>
          </a:xfrm>
        </p:spPr>
        <p:txBody>
          <a:bodyPr>
            <a:normAutofit fontScale="90000"/>
          </a:bodyPr>
          <a:lstStyle/>
          <a:p>
            <a:pPr algn="ctr"/>
            <a:br>
              <a:rPr lang="en-US" b="1" dirty="0">
                <a:solidFill>
                  <a:srgbClr val="0070C0"/>
                </a:solidFill>
              </a:rPr>
            </a:br>
            <a:r>
              <a:rPr lang="en-US" b="1" dirty="0">
                <a:solidFill>
                  <a:srgbClr val="0070C0"/>
                </a:solidFill>
              </a:rPr>
              <a:t>How Can You Earn </a:t>
            </a:r>
            <a:br>
              <a:rPr lang="en-US" b="1" dirty="0">
                <a:solidFill>
                  <a:srgbClr val="0070C0"/>
                </a:solidFill>
              </a:rPr>
            </a:br>
            <a:r>
              <a:rPr lang="en-US" b="1" dirty="0">
                <a:solidFill>
                  <a:srgbClr val="0070C0"/>
                </a:solidFill>
              </a:rPr>
              <a:t>More Money for College?</a:t>
            </a:r>
            <a:br>
              <a:rPr lang="en-US" b="1" dirty="0">
                <a:solidFill>
                  <a:srgbClr val="0070C0"/>
                </a:solidFill>
              </a:rPr>
            </a:br>
            <a:endParaRPr lang="en-US" b="1" dirty="0">
              <a:solidFill>
                <a:srgbClr val="0070C0"/>
              </a:solidFill>
            </a:endParaRPr>
          </a:p>
        </p:txBody>
      </p:sp>
      <p:sp>
        <p:nvSpPr>
          <p:cNvPr id="3" name="Content Placeholder 2"/>
          <p:cNvSpPr>
            <a:spLocks noGrp="1"/>
          </p:cNvSpPr>
          <p:nvPr>
            <p:ph idx="1"/>
          </p:nvPr>
        </p:nvSpPr>
        <p:spPr/>
        <p:txBody>
          <a:bodyPr>
            <a:normAutofit/>
          </a:bodyPr>
          <a:lstStyle/>
          <a:p>
            <a:r>
              <a:rPr lang="en-US" sz="3200" dirty="0">
                <a:solidFill>
                  <a:srgbClr val="0070C0"/>
                </a:solidFill>
              </a:rPr>
              <a:t>First, make sure your portfolio is kept up to date! </a:t>
            </a:r>
          </a:p>
          <a:p>
            <a:r>
              <a:rPr lang="en-US" sz="3200" dirty="0">
                <a:solidFill>
                  <a:srgbClr val="0070C0"/>
                </a:solidFill>
              </a:rPr>
              <a:t>There is a lot you can do to make your portfolio stronger by adding info. from 9th through 12th grades!</a:t>
            </a:r>
          </a:p>
          <a:p>
            <a:r>
              <a:rPr lang="en-US" sz="3200" dirty="0">
                <a:solidFill>
                  <a:srgbClr val="0070C0"/>
                </a:solidFill>
              </a:rPr>
              <a:t>The to-do list on the right side of your portfolio page gives you tips for improving your profile. </a:t>
            </a:r>
          </a:p>
          <a:p>
            <a:r>
              <a:rPr lang="en-US" sz="3200" dirty="0">
                <a:solidFill>
                  <a:srgbClr val="0070C0"/>
                </a:solidFill>
              </a:rPr>
              <a:t>The stronger your portfolio is, the more opportunities you’ll have to earn money for college</a:t>
            </a:r>
          </a:p>
          <a:p>
            <a:pPr marL="0" indent="0">
              <a:buNone/>
            </a:pPr>
            <a:endParaRPr lang="en-US" dirty="0"/>
          </a:p>
        </p:txBody>
      </p:sp>
    </p:spTree>
    <p:extLst>
      <p:ext uri="{BB962C8B-B14F-4D97-AF65-F5344CB8AC3E}">
        <p14:creationId xmlns:p14="http://schemas.microsoft.com/office/powerpoint/2010/main" val="1382331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313"/>
            <a:ext cx="10515600" cy="1052186"/>
          </a:xfrm>
        </p:spPr>
        <p:txBody>
          <a:bodyPr/>
          <a:lstStyle/>
          <a:p>
            <a:pPr algn="ctr"/>
            <a:r>
              <a:rPr lang="en-US" b="1" dirty="0">
                <a:solidFill>
                  <a:srgbClr val="0070C0"/>
                </a:solidFill>
              </a:rPr>
              <a:t>Important Tips…</a:t>
            </a:r>
          </a:p>
        </p:txBody>
      </p:sp>
      <p:sp>
        <p:nvSpPr>
          <p:cNvPr id="3" name="Content Placeholder 2"/>
          <p:cNvSpPr>
            <a:spLocks noGrp="1"/>
          </p:cNvSpPr>
          <p:nvPr>
            <p:ph idx="1"/>
          </p:nvPr>
        </p:nvSpPr>
        <p:spPr>
          <a:xfrm>
            <a:off x="838200" y="1365337"/>
            <a:ext cx="10515600" cy="4811626"/>
          </a:xfrm>
        </p:spPr>
        <p:txBody>
          <a:bodyPr>
            <a:normAutofit fontScale="92500" lnSpcReduction="20000"/>
          </a:bodyPr>
          <a:lstStyle/>
          <a:p>
            <a:r>
              <a:rPr lang="en-US" dirty="0">
                <a:solidFill>
                  <a:srgbClr val="0070C0"/>
                </a:solidFill>
              </a:rPr>
              <a:t>When you earn micro-scholarships from a college, it </a:t>
            </a:r>
            <a:r>
              <a:rPr lang="en-US" b="1" dirty="0">
                <a:solidFill>
                  <a:srgbClr val="0070C0"/>
                </a:solidFill>
              </a:rPr>
              <a:t>does not </a:t>
            </a:r>
            <a:r>
              <a:rPr lang="en-US" dirty="0">
                <a:solidFill>
                  <a:srgbClr val="0070C0"/>
                </a:solidFill>
              </a:rPr>
              <a:t>mean that you have been admitted to that college. </a:t>
            </a:r>
          </a:p>
          <a:p>
            <a:r>
              <a:rPr lang="en-US" dirty="0">
                <a:solidFill>
                  <a:srgbClr val="0070C0"/>
                </a:solidFill>
              </a:rPr>
              <a:t>Instead, it means that you are improving your chances of being admitted and being able to afford the cost of attending that college.</a:t>
            </a:r>
          </a:p>
          <a:p>
            <a:r>
              <a:rPr lang="en-US" dirty="0">
                <a:solidFill>
                  <a:srgbClr val="0070C0"/>
                </a:solidFill>
              </a:rPr>
              <a:t>If you earn an amount of money from a college, you can only use that money to pay for that specific college — you </a:t>
            </a:r>
            <a:r>
              <a:rPr lang="en-US" b="1" dirty="0">
                <a:solidFill>
                  <a:srgbClr val="0070C0"/>
                </a:solidFill>
              </a:rPr>
              <a:t>cannot transfer </a:t>
            </a:r>
            <a:r>
              <a:rPr lang="en-US" dirty="0">
                <a:solidFill>
                  <a:srgbClr val="0070C0"/>
                </a:solidFill>
              </a:rPr>
              <a:t>your micro-scholarships between colleges. </a:t>
            </a:r>
          </a:p>
          <a:p>
            <a:r>
              <a:rPr lang="en-US" dirty="0">
                <a:solidFill>
                  <a:srgbClr val="0070C0"/>
                </a:solidFill>
              </a:rPr>
              <a:t>Each college offers scholarship money that is only valid for attending that college. </a:t>
            </a:r>
          </a:p>
          <a:p>
            <a:r>
              <a:rPr lang="en-US" dirty="0">
                <a:solidFill>
                  <a:srgbClr val="0070C0"/>
                </a:solidFill>
              </a:rPr>
              <a:t>Fortunately, when you do the things listed on your micro-scholarships portfolio and </a:t>
            </a:r>
            <a:r>
              <a:rPr lang="en-US" b="1" dirty="0">
                <a:solidFill>
                  <a:srgbClr val="0070C0"/>
                </a:solidFill>
              </a:rPr>
              <a:t>keep your profile of achievements up to date</a:t>
            </a:r>
            <a:r>
              <a:rPr lang="en-US" dirty="0">
                <a:solidFill>
                  <a:srgbClr val="0070C0"/>
                </a:solidFill>
              </a:rPr>
              <a:t>, you will earn money from many different colleges at the same time. When you apply to colleges, you will have more options to afford college using the money you have earned.</a:t>
            </a:r>
          </a:p>
          <a:p>
            <a:endParaRPr lang="en-US" dirty="0"/>
          </a:p>
        </p:txBody>
      </p:sp>
    </p:spTree>
    <p:extLst>
      <p:ext uri="{BB962C8B-B14F-4D97-AF65-F5344CB8AC3E}">
        <p14:creationId xmlns:p14="http://schemas.microsoft.com/office/powerpoint/2010/main" val="2020001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Keep Your GPA Up!</a:t>
            </a:r>
          </a:p>
        </p:txBody>
      </p:sp>
      <p:sp>
        <p:nvSpPr>
          <p:cNvPr id="3" name="Content Placeholder 2"/>
          <p:cNvSpPr>
            <a:spLocks noGrp="1"/>
          </p:cNvSpPr>
          <p:nvPr>
            <p:ph idx="1"/>
          </p:nvPr>
        </p:nvSpPr>
        <p:spPr/>
        <p:txBody>
          <a:bodyPr>
            <a:normAutofit/>
          </a:bodyPr>
          <a:lstStyle/>
          <a:p>
            <a:r>
              <a:rPr lang="en-US" dirty="0"/>
              <a:t>A minimum GPA is required by each college on </a:t>
            </a:r>
            <a:r>
              <a:rPr lang="en-US" dirty="0">
                <a:solidFill>
                  <a:srgbClr val="0070C0"/>
                </a:solidFill>
              </a:rPr>
              <a:t>Raise.me</a:t>
            </a:r>
            <a:r>
              <a:rPr lang="en-US" dirty="0"/>
              <a:t> in order to unlock their micro-scholarships </a:t>
            </a:r>
          </a:p>
          <a:p>
            <a:r>
              <a:rPr lang="en-US" dirty="0"/>
              <a:t>For example, let’s say a college requires a 2.5 minimum GPA (usually a 2.5 means you have a mix of B’s &amp; C’s in class).</a:t>
            </a:r>
          </a:p>
          <a:p>
            <a:r>
              <a:rPr lang="en-US" dirty="0"/>
              <a:t>If you earn a 2.5 GPA or higher, then the college will reward you scholarship money </a:t>
            </a:r>
            <a:r>
              <a:rPr lang="en-US" b="1" dirty="0"/>
              <a:t>EVERY TIME </a:t>
            </a:r>
            <a:r>
              <a:rPr lang="en-US" dirty="0"/>
              <a:t>you achieve any of the goals listed on their micro-scholarships page.</a:t>
            </a:r>
          </a:p>
          <a:p>
            <a:r>
              <a:rPr lang="en-US" dirty="0"/>
              <a:t>If your GPA is below the minimum required, then you know what you have to do in order to earn the colleges’ money — raise your GPA, you can do it</a:t>
            </a:r>
          </a:p>
          <a:p>
            <a:endParaRPr lang="en-US" dirty="0"/>
          </a:p>
        </p:txBody>
      </p:sp>
    </p:spTree>
    <p:extLst>
      <p:ext uri="{BB962C8B-B14F-4D97-AF65-F5344CB8AC3E}">
        <p14:creationId xmlns:p14="http://schemas.microsoft.com/office/powerpoint/2010/main" val="2312748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4207" r="9091" b="9184"/>
          <a:stretch/>
        </p:blipFill>
        <p:spPr>
          <a:xfrm>
            <a:off x="20" y="10"/>
            <a:ext cx="12191980" cy="6857990"/>
          </a:xfrm>
          <a:prstGeom prst="rect">
            <a:avLst/>
          </a:prstGeom>
        </p:spPr>
      </p:pic>
      <p:sp>
        <p:nvSpPr>
          <p:cNvPr id="9"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5" y="640263"/>
            <a:ext cx="5221266" cy="1344975"/>
          </a:xfrm>
        </p:spPr>
        <p:txBody>
          <a:bodyPr>
            <a:normAutofit/>
          </a:bodyPr>
          <a:lstStyle/>
          <a:p>
            <a:r>
              <a:rPr lang="en-US" sz="4000" b="1" dirty="0">
                <a:solidFill>
                  <a:srgbClr val="0070C0"/>
                </a:solidFill>
              </a:rPr>
              <a:t>What is a Micro-Scholarship?</a:t>
            </a:r>
          </a:p>
        </p:txBody>
      </p:sp>
      <p:sp>
        <p:nvSpPr>
          <p:cNvPr id="3" name="Content Placeholder 2"/>
          <p:cNvSpPr>
            <a:spLocks noGrp="1"/>
          </p:cNvSpPr>
          <p:nvPr>
            <p:ph idx="1"/>
          </p:nvPr>
        </p:nvSpPr>
        <p:spPr>
          <a:xfrm>
            <a:off x="594110" y="2121763"/>
            <a:ext cx="5235490" cy="3915782"/>
          </a:xfrm>
        </p:spPr>
        <p:txBody>
          <a:bodyPr>
            <a:normAutofit/>
          </a:bodyPr>
          <a:lstStyle/>
          <a:p>
            <a:pPr marL="0" indent="0">
              <a:lnSpc>
                <a:spcPct val="70000"/>
              </a:lnSpc>
              <a:buNone/>
            </a:pPr>
            <a:r>
              <a:rPr lang="en-US" dirty="0">
                <a:solidFill>
                  <a:srgbClr val="0070C0"/>
                </a:solidFill>
              </a:rPr>
              <a:t>A Micro-Scholarship is an amount of money students are eligible to earn based on individual </a:t>
            </a:r>
            <a:r>
              <a:rPr lang="en-US" b="1" dirty="0">
                <a:solidFill>
                  <a:srgbClr val="0070C0"/>
                </a:solidFill>
              </a:rPr>
              <a:t>achievements throughout </a:t>
            </a:r>
          </a:p>
          <a:p>
            <a:pPr marL="0" indent="0">
              <a:lnSpc>
                <a:spcPct val="70000"/>
              </a:lnSpc>
              <a:buNone/>
            </a:pPr>
            <a:r>
              <a:rPr lang="en-US" b="1" dirty="0">
                <a:solidFill>
                  <a:srgbClr val="0070C0"/>
                </a:solidFill>
              </a:rPr>
              <a:t>9th-12th grade.</a:t>
            </a:r>
            <a:r>
              <a:rPr lang="en-US" dirty="0">
                <a:solidFill>
                  <a:srgbClr val="0070C0"/>
                </a:solidFill>
              </a:rPr>
              <a:t> </a:t>
            </a:r>
          </a:p>
          <a:p>
            <a:pPr marL="0" indent="0">
              <a:lnSpc>
                <a:spcPct val="70000"/>
              </a:lnSpc>
              <a:buNone/>
            </a:pPr>
            <a:r>
              <a:rPr lang="en-US" dirty="0">
                <a:solidFill>
                  <a:srgbClr val="0070C0"/>
                </a:solidFill>
              </a:rPr>
              <a:t>They are awarded by colleges and universities who partner with </a:t>
            </a:r>
            <a:r>
              <a:rPr lang="en-US" b="1" dirty="0">
                <a:solidFill>
                  <a:srgbClr val="0070C0"/>
                </a:solidFill>
              </a:rPr>
              <a:t>Raise.me</a:t>
            </a:r>
            <a:r>
              <a:rPr lang="en-US" dirty="0">
                <a:solidFill>
                  <a:srgbClr val="0070C0"/>
                </a:solidFill>
              </a:rPr>
              <a:t>, and each college or university creates their own program of </a:t>
            </a:r>
            <a:r>
              <a:rPr lang="en-US" b="1" dirty="0">
                <a:solidFill>
                  <a:srgbClr val="0070C0"/>
                </a:solidFill>
              </a:rPr>
              <a:t>Micro-Scholarships</a:t>
            </a:r>
            <a:r>
              <a:rPr lang="en-US" dirty="0">
                <a:solidFill>
                  <a:srgbClr val="0070C0"/>
                </a:solidFill>
              </a:rPr>
              <a:t>.</a:t>
            </a:r>
          </a:p>
          <a:p>
            <a:pPr marL="0" indent="0">
              <a:lnSpc>
                <a:spcPct val="70000"/>
              </a:lnSpc>
              <a:buNone/>
            </a:pPr>
            <a:endParaRPr lang="en-US" sz="2200" dirty="0"/>
          </a:p>
        </p:txBody>
      </p:sp>
    </p:spTree>
    <p:extLst>
      <p:ext uri="{BB962C8B-B14F-4D97-AF65-F5344CB8AC3E}">
        <p14:creationId xmlns:p14="http://schemas.microsoft.com/office/powerpoint/2010/main" val="2161939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How much are the Micro-Scholarships Worth? </a:t>
            </a:r>
          </a:p>
        </p:txBody>
      </p:sp>
      <p:sp>
        <p:nvSpPr>
          <p:cNvPr id="3" name="Content Placeholder 2"/>
          <p:cNvSpPr>
            <a:spLocks noGrp="1"/>
          </p:cNvSpPr>
          <p:nvPr>
            <p:ph idx="1"/>
          </p:nvPr>
        </p:nvSpPr>
        <p:spPr/>
        <p:txBody>
          <a:bodyPr/>
          <a:lstStyle/>
          <a:p>
            <a:pPr marL="0" indent="0">
              <a:buNone/>
            </a:pPr>
            <a:r>
              <a:rPr lang="en-US" dirty="0">
                <a:solidFill>
                  <a:srgbClr val="0070C0"/>
                </a:solidFill>
              </a:rPr>
              <a:t>Each college can choose which achievements to award money for, and how much. For example, if you get an A in an English class, one college might award $500, another could award $1,000, and another, $50 - all for the same grade.</a:t>
            </a:r>
          </a:p>
          <a:p>
            <a:pPr marL="0" indent="0">
              <a:buNone/>
            </a:pPr>
            <a:r>
              <a:rPr lang="en-US" dirty="0">
                <a:solidFill>
                  <a:srgbClr val="0070C0"/>
                </a:solidFill>
              </a:rPr>
              <a:t>How much you make depends on the college you plan on attending. </a:t>
            </a:r>
          </a:p>
        </p:txBody>
      </p:sp>
    </p:spTree>
    <p:extLst>
      <p:ext uri="{BB962C8B-B14F-4D97-AF65-F5344CB8AC3E}">
        <p14:creationId xmlns:p14="http://schemas.microsoft.com/office/powerpoint/2010/main" val="941807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What Colleges Offer</a:t>
            </a:r>
            <a:br>
              <a:rPr lang="en-US" b="1" dirty="0">
                <a:solidFill>
                  <a:srgbClr val="0070C0"/>
                </a:solidFill>
              </a:rPr>
            </a:br>
            <a:r>
              <a:rPr lang="en-US" b="1" dirty="0">
                <a:solidFill>
                  <a:srgbClr val="0070C0"/>
                </a:solidFill>
              </a:rPr>
              <a:t> Micro-Scholarships?</a:t>
            </a:r>
          </a:p>
        </p:txBody>
      </p:sp>
      <p:sp>
        <p:nvSpPr>
          <p:cNvPr id="3" name="Content Placeholder 2"/>
          <p:cNvSpPr>
            <a:spLocks noGrp="1"/>
          </p:cNvSpPr>
          <p:nvPr>
            <p:ph idx="1"/>
          </p:nvPr>
        </p:nvSpPr>
        <p:spPr>
          <a:xfrm>
            <a:off x="2805831" y="1825625"/>
            <a:ext cx="5436296" cy="4900852"/>
          </a:xfrm>
        </p:spPr>
        <p:txBody>
          <a:bodyPr/>
          <a:lstStyle/>
          <a:p>
            <a:pPr marL="0" indent="0" algn="ctr">
              <a:buNone/>
            </a:pPr>
            <a:r>
              <a:rPr lang="en-US" dirty="0">
                <a:solidFill>
                  <a:srgbClr val="0070C0"/>
                </a:solidFill>
              </a:rPr>
              <a:t>In </a:t>
            </a:r>
            <a:r>
              <a:rPr lang="en-US" b="1" dirty="0">
                <a:solidFill>
                  <a:srgbClr val="0070C0"/>
                </a:solidFill>
              </a:rPr>
              <a:t>Iowa</a:t>
            </a:r>
          </a:p>
          <a:p>
            <a:r>
              <a:rPr lang="en-US" dirty="0">
                <a:solidFill>
                  <a:srgbClr val="0070C0"/>
                </a:solidFill>
              </a:rPr>
              <a:t>Drake University, Des Moines</a:t>
            </a:r>
          </a:p>
          <a:p>
            <a:r>
              <a:rPr lang="en-US" dirty="0">
                <a:solidFill>
                  <a:srgbClr val="0070C0"/>
                </a:solidFill>
              </a:rPr>
              <a:t>Buena Vista University, Storm Lake </a:t>
            </a:r>
          </a:p>
          <a:p>
            <a:r>
              <a:rPr lang="en-US" dirty="0">
                <a:solidFill>
                  <a:srgbClr val="0070C0"/>
                </a:solidFill>
              </a:rPr>
              <a:t>University of Iowa, Iowa City</a:t>
            </a:r>
          </a:p>
          <a:p>
            <a:r>
              <a:rPr lang="en-US" dirty="0">
                <a:solidFill>
                  <a:srgbClr val="0070C0"/>
                </a:solidFill>
              </a:rPr>
              <a:t>Cornell College, Mount Vernon</a:t>
            </a:r>
          </a:p>
          <a:p>
            <a:r>
              <a:rPr lang="en-US" dirty="0">
                <a:solidFill>
                  <a:srgbClr val="0070C0"/>
                </a:solidFill>
              </a:rPr>
              <a:t>Luther College, Decorah</a:t>
            </a:r>
          </a:p>
          <a:p>
            <a:r>
              <a:rPr lang="en-US" dirty="0" err="1">
                <a:solidFill>
                  <a:srgbClr val="0070C0"/>
                </a:solidFill>
              </a:rPr>
              <a:t>Dordt</a:t>
            </a:r>
            <a:r>
              <a:rPr lang="en-US" dirty="0">
                <a:solidFill>
                  <a:srgbClr val="0070C0"/>
                </a:solidFill>
              </a:rPr>
              <a:t> College, Sioux Center</a:t>
            </a:r>
          </a:p>
          <a:p>
            <a:r>
              <a:rPr lang="en-US" dirty="0">
                <a:solidFill>
                  <a:srgbClr val="0070C0"/>
                </a:solidFill>
              </a:rPr>
              <a:t>Briar Cliff University, Sioux City</a:t>
            </a:r>
          </a:p>
          <a:p>
            <a:r>
              <a:rPr lang="en-US" dirty="0">
                <a:solidFill>
                  <a:srgbClr val="0070C0"/>
                </a:solidFill>
              </a:rPr>
              <a:t>Clarke University, Dubuque</a:t>
            </a:r>
          </a:p>
          <a:p>
            <a:endParaRPr lang="en-US" dirty="0"/>
          </a:p>
        </p:txBody>
      </p:sp>
      <p:sp>
        <p:nvSpPr>
          <p:cNvPr id="4" name="TextBox 3"/>
          <p:cNvSpPr txBox="1"/>
          <p:nvPr/>
        </p:nvSpPr>
        <p:spPr>
          <a:xfrm>
            <a:off x="8505173" y="2768252"/>
            <a:ext cx="3231715" cy="2308324"/>
          </a:xfrm>
          <a:prstGeom prst="rect">
            <a:avLst/>
          </a:prstGeom>
          <a:noFill/>
        </p:spPr>
        <p:txBody>
          <a:bodyPr wrap="square" rtlCol="0">
            <a:spAutoFit/>
          </a:bodyPr>
          <a:lstStyle/>
          <a:p>
            <a:pPr algn="ctr"/>
            <a:r>
              <a:rPr lang="en-US" dirty="0">
                <a:solidFill>
                  <a:srgbClr val="C00000"/>
                </a:solidFill>
              </a:rPr>
              <a:t>*SENIORS*</a:t>
            </a:r>
          </a:p>
          <a:p>
            <a:r>
              <a:rPr lang="en-US" dirty="0">
                <a:solidFill>
                  <a:srgbClr val="C00000"/>
                </a:solidFill>
              </a:rPr>
              <a:t>Everyone of these colleges has a deadline for adding your information to collect money; be sure to check the deadlines and meet them! </a:t>
            </a:r>
          </a:p>
          <a:p>
            <a:endParaRPr lang="en-US" dirty="0">
              <a:solidFill>
                <a:srgbClr val="C00000"/>
              </a:solidFill>
            </a:endParaRPr>
          </a:p>
          <a:p>
            <a:endParaRPr lang="en-US" dirty="0">
              <a:solidFill>
                <a:srgbClr val="C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818" y="4533056"/>
            <a:ext cx="3883069" cy="1621083"/>
          </a:xfrm>
          <a:prstGeom prst="rect">
            <a:avLst/>
          </a:prstGeom>
        </p:spPr>
      </p:pic>
    </p:spTree>
    <p:extLst>
      <p:ext uri="{BB962C8B-B14F-4D97-AF65-F5344CB8AC3E}">
        <p14:creationId xmlns:p14="http://schemas.microsoft.com/office/powerpoint/2010/main" val="2098290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80C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1675" y="640080"/>
            <a:ext cx="2872587" cy="5577840"/>
          </a:xfrm>
          <a:prstGeom prst="rect">
            <a:avLst/>
          </a:prstGeom>
        </p:spPr>
      </p:pic>
      <p:cxnSp>
        <p:nvCxnSpPr>
          <p:cNvPr id="7" name="Straight Connector 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24129" y="585216"/>
            <a:ext cx="5062511" cy="1499616"/>
          </a:xfrm>
        </p:spPr>
        <p:txBody>
          <a:bodyPr>
            <a:normAutofit/>
          </a:bodyPr>
          <a:lstStyle/>
          <a:p>
            <a:pPr>
              <a:lnSpc>
                <a:spcPct val="70000"/>
              </a:lnSpc>
            </a:pPr>
            <a:r>
              <a:rPr lang="en-US" sz="4100" b="1">
                <a:solidFill>
                  <a:srgbClr val="FFFFFF"/>
                </a:solidFill>
              </a:rPr>
              <a:t>What if I am planning on attending college out of state? </a:t>
            </a:r>
          </a:p>
        </p:txBody>
      </p:sp>
      <p:sp>
        <p:nvSpPr>
          <p:cNvPr id="3" name="Content Placeholder 2"/>
          <p:cNvSpPr>
            <a:spLocks noGrp="1"/>
          </p:cNvSpPr>
          <p:nvPr>
            <p:ph idx="1"/>
          </p:nvPr>
        </p:nvSpPr>
        <p:spPr>
          <a:xfrm>
            <a:off x="1024129" y="2286000"/>
            <a:ext cx="5081232" cy="3931920"/>
          </a:xfrm>
        </p:spPr>
        <p:txBody>
          <a:bodyPr>
            <a:normAutofit/>
          </a:bodyPr>
          <a:lstStyle/>
          <a:p>
            <a:pPr marL="0" indent="0">
              <a:buNone/>
            </a:pPr>
            <a:r>
              <a:rPr lang="en-US" sz="1800">
                <a:solidFill>
                  <a:srgbClr val="FFFFFF"/>
                </a:solidFill>
              </a:rPr>
              <a:t>There are many colleges located throughout the United States who offer micro-scholarships.</a:t>
            </a:r>
          </a:p>
          <a:p>
            <a:pPr marL="0" indent="0">
              <a:buNone/>
            </a:pPr>
            <a:r>
              <a:rPr lang="en-US" sz="1800">
                <a:solidFill>
                  <a:srgbClr val="FFFFFF"/>
                </a:solidFill>
              </a:rPr>
              <a:t> When you create an account, you can follow and link to as many or few colleges in and out of state to make a comparison of who will provide you with the most money. </a:t>
            </a:r>
          </a:p>
        </p:txBody>
      </p:sp>
    </p:spTree>
    <p:extLst>
      <p:ext uri="{BB962C8B-B14F-4D97-AF65-F5344CB8AC3E}">
        <p14:creationId xmlns:p14="http://schemas.microsoft.com/office/powerpoint/2010/main" val="1159129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0070C0"/>
                </a:solidFill>
              </a:rPr>
              <a:t>What's the largest amount I can earn?</a:t>
            </a:r>
            <a:br>
              <a:rPr lang="en-US" b="1" dirty="0">
                <a:solidFill>
                  <a:srgbClr val="0070C0"/>
                </a:solidFill>
              </a:rPr>
            </a:br>
            <a:endParaRPr lang="en-US" b="1" dirty="0">
              <a:solidFill>
                <a:srgbClr val="0070C0"/>
              </a:solidFill>
            </a:endParaRPr>
          </a:p>
        </p:txBody>
      </p:sp>
      <p:sp>
        <p:nvSpPr>
          <p:cNvPr id="7" name="Content Placeholder 6"/>
          <p:cNvSpPr>
            <a:spLocks noGrp="1"/>
          </p:cNvSpPr>
          <p:nvPr>
            <p:ph idx="1"/>
          </p:nvPr>
        </p:nvSpPr>
        <p:spPr>
          <a:xfrm>
            <a:off x="838200" y="1227551"/>
            <a:ext cx="10515600" cy="4949412"/>
          </a:xfrm>
        </p:spPr>
        <p:txBody>
          <a:bodyPr/>
          <a:lstStyle/>
          <a:p>
            <a:pPr marL="0" indent="0">
              <a:buNone/>
            </a:pPr>
            <a:r>
              <a:rPr lang="en-US" dirty="0">
                <a:solidFill>
                  <a:srgbClr val="0070C0"/>
                </a:solidFill>
              </a:rPr>
              <a:t>Colleges can set maximums on earnings for students via Raise.me. It could be $8,000 at one college, and $80,000 at another college.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688" y="2292262"/>
            <a:ext cx="6301837" cy="4403006"/>
          </a:xfrm>
          <a:prstGeom prst="rect">
            <a:avLst/>
          </a:prstGeom>
        </p:spPr>
      </p:pic>
    </p:spTree>
    <p:extLst>
      <p:ext uri="{BB962C8B-B14F-4D97-AF65-F5344CB8AC3E}">
        <p14:creationId xmlns:p14="http://schemas.microsoft.com/office/powerpoint/2010/main" val="504185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3264" y="484632"/>
            <a:ext cx="6594522" cy="5739187"/>
          </a:xfrm>
          <a:prstGeom prst="roundRect">
            <a:avLst>
              <a:gd name="adj" fmla="val 0"/>
            </a:avLst>
          </a:prstGeom>
          <a:solidFill>
            <a:schemeClr val="bg1"/>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p:cNvPicPr>
            <a:picLocks noChangeAspect="1"/>
          </p:cNvPicPr>
          <p:nvPr/>
        </p:nvPicPr>
        <p:blipFill rotWithShape="1">
          <a:blip r:embed="rId2"/>
          <a:srcRect t="4406" r="3" b="740"/>
          <a:stretch/>
        </p:blipFill>
        <p:spPr>
          <a:xfrm>
            <a:off x="5590938" y="965595"/>
            <a:ext cx="5632217" cy="4808332"/>
          </a:xfrm>
          <a:prstGeom prst="rect">
            <a:avLst/>
          </a:prstGeom>
          <a:effectLst/>
        </p:spPr>
      </p:pic>
      <p:sp>
        <p:nvSpPr>
          <p:cNvPr id="2" name="Title 1"/>
          <p:cNvSpPr>
            <a:spLocks noGrp="1"/>
          </p:cNvSpPr>
          <p:nvPr>
            <p:ph type="title"/>
          </p:nvPr>
        </p:nvSpPr>
        <p:spPr>
          <a:xfrm>
            <a:off x="100209" y="263048"/>
            <a:ext cx="4215760" cy="1415440"/>
          </a:xfrm>
        </p:spPr>
        <p:txBody>
          <a:bodyPr>
            <a:normAutofit/>
          </a:bodyPr>
          <a:lstStyle/>
          <a:p>
            <a:pPr algn="ctr"/>
            <a:r>
              <a:rPr lang="en-US" sz="4000" b="1" dirty="0">
                <a:solidFill>
                  <a:srgbClr val="0070C0"/>
                </a:solidFill>
              </a:rPr>
              <a:t>How Do I Apply? </a:t>
            </a:r>
          </a:p>
        </p:txBody>
      </p:sp>
      <p:sp>
        <p:nvSpPr>
          <p:cNvPr id="8" name="Content Placeholder 7"/>
          <p:cNvSpPr>
            <a:spLocks noGrp="1"/>
          </p:cNvSpPr>
          <p:nvPr>
            <p:ph idx="1"/>
          </p:nvPr>
        </p:nvSpPr>
        <p:spPr>
          <a:xfrm>
            <a:off x="100209" y="1377864"/>
            <a:ext cx="4421687" cy="4840058"/>
          </a:xfrm>
        </p:spPr>
        <p:txBody>
          <a:bodyPr>
            <a:normAutofit/>
          </a:bodyPr>
          <a:lstStyle/>
          <a:p>
            <a:pPr marL="0" indent="0">
              <a:buNone/>
            </a:pPr>
            <a:r>
              <a:rPr lang="en-US" sz="2000" dirty="0"/>
              <a:t>1</a:t>
            </a:r>
            <a:r>
              <a:rPr lang="en-US" sz="2400" dirty="0"/>
              <a:t>. Go to </a:t>
            </a:r>
            <a:r>
              <a:rPr lang="en-US" sz="2400" dirty="0">
                <a:hlinkClick r:id="rId3"/>
              </a:rPr>
              <a:t>http://www.raise.me/signup</a:t>
            </a:r>
            <a:endParaRPr lang="en-US" sz="2400" dirty="0"/>
          </a:p>
          <a:p>
            <a:pPr marL="0" indent="0">
              <a:buNone/>
            </a:pPr>
            <a:r>
              <a:rPr lang="en-US" sz="2400" dirty="0"/>
              <a:t>2. Make sure you’re seeing the page saying, “Student Sign Up” (If not, go to </a:t>
            </a:r>
            <a:r>
              <a:rPr lang="en-US" sz="2400" dirty="0">
                <a:solidFill>
                  <a:srgbClr val="0070C0"/>
                </a:solidFill>
              </a:rPr>
              <a:t>www.raise.me</a:t>
            </a:r>
            <a:r>
              <a:rPr lang="en-US" sz="2400" dirty="0"/>
              <a:t> &amp; make sure you’ve selected the page that says “Students” at the top, and click “Join” in the top right corner)</a:t>
            </a:r>
          </a:p>
          <a:p>
            <a:pPr marL="0" indent="0">
              <a:buNone/>
            </a:pPr>
            <a:r>
              <a:rPr lang="en-US" sz="2400" dirty="0"/>
              <a:t>3. Enter your email address &amp; a password you will remember. </a:t>
            </a:r>
          </a:p>
          <a:p>
            <a:pPr marL="0" indent="0">
              <a:buNone/>
            </a:pPr>
            <a:r>
              <a:rPr lang="en-US" sz="2400" dirty="0"/>
              <a:t>4. Click “Continue”…</a:t>
            </a:r>
          </a:p>
        </p:txBody>
      </p:sp>
    </p:spTree>
    <p:extLst>
      <p:ext uri="{BB962C8B-B14F-4D97-AF65-F5344CB8AC3E}">
        <p14:creationId xmlns:p14="http://schemas.microsoft.com/office/powerpoint/2010/main" val="602841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2"/>
          <a:srcRect l="7892" r="12352"/>
          <a:stretch/>
        </p:blipFill>
        <p:spPr>
          <a:xfrm>
            <a:off x="20" y="10"/>
            <a:ext cx="4635571" cy="6857990"/>
          </a:xfrm>
          <a:prstGeom prst="rect">
            <a:avLst/>
          </a:prstGeom>
          <a:effectLst/>
        </p:spPr>
      </p:pic>
      <p:sp>
        <p:nvSpPr>
          <p:cNvPr id="2" name="Title 1"/>
          <p:cNvSpPr>
            <a:spLocks noGrp="1"/>
          </p:cNvSpPr>
          <p:nvPr>
            <p:ph type="title"/>
          </p:nvPr>
        </p:nvSpPr>
        <p:spPr>
          <a:xfrm>
            <a:off x="4965430" y="212942"/>
            <a:ext cx="6586491" cy="1114817"/>
          </a:xfrm>
        </p:spPr>
        <p:txBody>
          <a:bodyPr>
            <a:normAutofit/>
          </a:bodyPr>
          <a:lstStyle/>
          <a:p>
            <a:pPr algn="ctr"/>
            <a:r>
              <a:rPr lang="en-US" b="1" dirty="0">
                <a:solidFill>
                  <a:srgbClr val="0070C0"/>
                </a:solidFill>
              </a:rPr>
              <a:t>Profile </a:t>
            </a:r>
          </a:p>
        </p:txBody>
      </p:sp>
      <p:sp>
        <p:nvSpPr>
          <p:cNvPr id="8" name="Content Placeholder 7"/>
          <p:cNvSpPr>
            <a:spLocks noGrp="1"/>
          </p:cNvSpPr>
          <p:nvPr>
            <p:ph idx="1"/>
          </p:nvPr>
        </p:nvSpPr>
        <p:spPr>
          <a:xfrm>
            <a:off x="4965431" y="1202500"/>
            <a:ext cx="6916329" cy="5021320"/>
          </a:xfrm>
        </p:spPr>
        <p:txBody>
          <a:bodyPr>
            <a:normAutofit/>
          </a:bodyPr>
          <a:lstStyle/>
          <a:p>
            <a:pPr marL="0" indent="0">
              <a:buNone/>
            </a:pPr>
            <a:r>
              <a:rPr lang="en-US" dirty="0"/>
              <a:t>1. Once you log in, you will immediately see a page where you will fill out basic details like your name, address, birthday, gender, and where you heard about </a:t>
            </a:r>
            <a:r>
              <a:rPr lang="en-US" dirty="0">
                <a:solidFill>
                  <a:srgbClr val="0070C0"/>
                </a:solidFill>
              </a:rPr>
              <a:t>Raise.me. </a:t>
            </a:r>
          </a:p>
          <a:p>
            <a:pPr marL="0" indent="0">
              <a:buNone/>
            </a:pPr>
            <a:r>
              <a:rPr lang="en-US" dirty="0"/>
              <a:t>2. This information will be a part of your student profile that you’re creating to start earning micro-scholarships.</a:t>
            </a:r>
          </a:p>
          <a:p>
            <a:pPr marL="0" indent="0">
              <a:buNone/>
            </a:pPr>
            <a:r>
              <a:rPr lang="en-US" dirty="0"/>
              <a:t>3. Click “Continue”...</a:t>
            </a:r>
          </a:p>
        </p:txBody>
      </p:sp>
    </p:spTree>
    <p:extLst>
      <p:ext uri="{BB962C8B-B14F-4D97-AF65-F5344CB8AC3E}">
        <p14:creationId xmlns:p14="http://schemas.microsoft.com/office/powerpoint/2010/main" val="759524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Add Your High School</a:t>
            </a:r>
          </a:p>
        </p:txBody>
      </p:sp>
      <p:sp>
        <p:nvSpPr>
          <p:cNvPr id="3" name="Content Placeholder 2"/>
          <p:cNvSpPr>
            <a:spLocks noGrp="1"/>
          </p:cNvSpPr>
          <p:nvPr>
            <p:ph idx="1"/>
          </p:nvPr>
        </p:nvSpPr>
        <p:spPr/>
        <p:txBody>
          <a:bodyPr/>
          <a:lstStyle/>
          <a:p>
            <a:pPr marL="514350" indent="-514350">
              <a:buAutoNum type="arabicPeriod"/>
            </a:pPr>
            <a:r>
              <a:rPr lang="en-US" dirty="0"/>
              <a:t>Type in the name of your high school (you can click on the “?” button to help with your search).</a:t>
            </a:r>
          </a:p>
          <a:p>
            <a:pPr marL="0" indent="0">
              <a:buNone/>
            </a:pPr>
            <a:r>
              <a:rPr lang="en-US" dirty="0"/>
              <a:t>2. Select how often you receive report cards (Semesters), and indicate the year you plan to graduate from high school. </a:t>
            </a:r>
          </a:p>
          <a:p>
            <a:pPr marL="0" indent="0">
              <a:buNone/>
            </a:pPr>
            <a:r>
              <a:rPr lang="en-US" dirty="0"/>
              <a:t>3. Click “Continue”...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6146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1180</Words>
  <Application>Microsoft Office PowerPoint</Application>
  <PresentationFormat>Widescreen</PresentationFormat>
  <Paragraphs>74</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Black</vt:lpstr>
      <vt:lpstr>Calibri</vt:lpstr>
      <vt:lpstr>Calibri Light</vt:lpstr>
      <vt:lpstr>Office Theme</vt:lpstr>
      <vt:lpstr>RAISE.ME</vt:lpstr>
      <vt:lpstr>What is a Micro-Scholarship?</vt:lpstr>
      <vt:lpstr>How much are the Micro-Scholarships Worth? </vt:lpstr>
      <vt:lpstr>What Colleges Offer  Micro-Scholarships?</vt:lpstr>
      <vt:lpstr>What if I am planning on attending college out of state? </vt:lpstr>
      <vt:lpstr>What's the largest amount I can earn? </vt:lpstr>
      <vt:lpstr>How Do I Apply? </vt:lpstr>
      <vt:lpstr>Profile </vt:lpstr>
      <vt:lpstr>Add Your High School</vt:lpstr>
      <vt:lpstr>Hello, College!</vt:lpstr>
      <vt:lpstr>Start Adding to Earn!</vt:lpstr>
      <vt:lpstr>Continue to Add to Your Portfolio</vt:lpstr>
      <vt:lpstr>Congrats!</vt:lpstr>
      <vt:lpstr> How Can You Earn  More Money for College? </vt:lpstr>
      <vt:lpstr>Important Tips…</vt:lpstr>
      <vt:lpstr>Keep Your GPA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Loretta Martzahl</dc:creator>
  <cp:lastModifiedBy>Loretta Martzahl</cp:lastModifiedBy>
  <cp:revision>13</cp:revision>
  <dcterms:created xsi:type="dcterms:W3CDTF">2016-10-16T18:32:20Z</dcterms:created>
  <dcterms:modified xsi:type="dcterms:W3CDTF">2016-10-16T21:09:36Z</dcterms:modified>
</cp:coreProperties>
</file>